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52" autoAdjust="0"/>
    <p:restoredTop sz="81771" autoAdjust="0"/>
  </p:normalViewPr>
  <p:slideViewPr>
    <p:cSldViewPr snapToGrid="0">
      <p:cViewPr varScale="1">
        <p:scale>
          <a:sx n="106" d="100"/>
          <a:sy n="106" d="100"/>
        </p:scale>
        <p:origin x="1362" y="102"/>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200" d="100"/>
        <a:sy n="200" d="100"/>
      </p:scale>
      <p:origin x="0" y="-241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endParaRPr lang="en-SE" dirty="0"/>
              </a:p>
            </p:txBody>
          </p:sp>
        </mc:Choice>
        <mc:Fallback>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1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5.xml"/><Relationship Id="rId10" Type="http://schemas.openxmlformats.org/officeDocument/2006/relationships/image" Target="../media/image19.png"/><Relationship Id="rId4" Type="http://schemas.openxmlformats.org/officeDocument/2006/relationships/tags" Target="../tags/tag4.xm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400" y="861294"/>
                <a:ext cx="8686800" cy="3176544"/>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(w. backward update):</a:t>
                </a:r>
              </a:p>
              <a:p>
                <a:pPr lvl="1"/>
                <a14:m>
                  <m:oMath xmlns:m="http://schemas.openxmlformats.org/officeDocument/2006/math">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=1+1⋅0=1,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+1⋅</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m:t>
                    </m:r>
                    <m:r>
                      <a:rPr lang="en-US" sz="2400" b="0" i="1" smtClean="0">
                        <a:latin typeface="Cambria Math" panose="02040503050406030204" pitchFamily="18" charset="0"/>
                      </a:rPr>
                      <m:t>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=0+1⋅</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  </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400" y="861294"/>
                <a:ext cx="8686800" cy="3176544"/>
              </a:xfrm>
              <a:blipFill>
                <a:blip r:embed="rId4"/>
                <a:stretch>
                  <a:fillRect l="-421" t="-26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619519" y="3478289"/>
            <a:ext cx="5904961" cy="3315065"/>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713605" y="5587219"/>
            <a:ext cx="402674" cy="276999"/>
          </a:xfrm>
          <a:prstGeom prst="rect">
            <a:avLst/>
          </a:prstGeom>
          <a:noFill/>
        </p:spPr>
        <p:txBody>
          <a:bodyPr wrap="none" rtlCol="0">
            <a:spAutoFit/>
          </a:bodyPr>
          <a:lstStyle/>
          <a:p>
            <a:r>
              <a:rPr lang="en-US" baseline="-25000" dirty="0"/>
              <a:t>t=0</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411834" y="5594480"/>
            <a:ext cx="402674" cy="276999"/>
          </a:xfrm>
          <a:prstGeom prst="rect">
            <a:avLst/>
          </a:prstGeom>
          <a:noFill/>
        </p:spPr>
        <p:txBody>
          <a:bodyPr wrap="none" rtlCol="0">
            <a:spAutoFit/>
          </a:bodyPr>
          <a:lstStyle/>
          <a:p>
            <a:r>
              <a:rPr lang="en-US" baseline="-25000" dirty="0"/>
              <a:t>t=1</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121505" y="5594480"/>
            <a:ext cx="402674" cy="276999"/>
          </a:xfrm>
          <a:prstGeom prst="rect">
            <a:avLst/>
          </a:prstGeom>
          <a:noFill/>
        </p:spPr>
        <p:txBody>
          <a:bodyPr wrap="none" rtlCol="0">
            <a:spAutoFit/>
          </a:bodyPr>
          <a:lstStyle/>
          <a:p>
            <a:r>
              <a:rPr lang="en-US" baseline="-25000" dirty="0"/>
              <a:t>t=2</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02674" cy="276999"/>
          </a:xfrm>
          <a:prstGeom prst="rect">
            <a:avLst/>
          </a:prstGeom>
          <a:noFill/>
        </p:spPr>
        <p:txBody>
          <a:bodyPr wrap="none" rtlCol="0">
            <a:spAutoFit/>
          </a:bodyPr>
          <a:lstStyle/>
          <a:p>
            <a:r>
              <a:rPr lang="en-US" baseline="-25000" dirty="0"/>
              <a:t>t=3</a:t>
            </a:r>
            <a:endParaRPr lang="en-SE" baseline="-25000" dirty="0"/>
          </a:p>
        </p:txBody>
      </p:sp>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85000" lnSpcReduction="20000"/>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pPr>
                  <a:lnSpc>
                    <a:spcPct val="80000"/>
                  </a:lnSpc>
                </a:pPr>
                <a:r>
                  <a:rPr lang="en-US" dirty="0"/>
                  <a:t>Model-free</a:t>
                </a:r>
              </a:p>
              <a:p>
                <a:pPr lvl="1">
                  <a:lnSpc>
                    <a:spcPct val="80000"/>
                  </a:lnSpc>
                </a:pPr>
                <a:r>
                  <a:rPr lang="en-US" dirty="0"/>
                  <a:t> Learn the optimal policy without learning MDP.</a:t>
                </a:r>
                <a:endParaRPr lang="en-SE" dirty="0"/>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2"/>
                <a:stretch>
                  <a:fillRect l="-1259" t="-12977" b="-19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3"/>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5"/>
                <a:ext cx="8229600" cy="4114796"/>
              </a:xfrm>
            </p:spPr>
            <p:txBody>
              <a:bodyPr>
                <a:normAutofit fontScale="92500" lnSpcReduction="10000"/>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14:m>
                  <m:oMath xmlns:m="http://schemas.openxmlformats.org/officeDocument/2006/math">
                    <m:r>
                      <m:rPr>
                        <m:nor/>
                      </m:rPr>
                      <a:rPr lang="en-US" sz="1800" dirty="0"/>
                      <m:t>Model</m:t>
                    </m:r>
                    <m:r>
                      <m:rPr>
                        <m:nor/>
                      </m:rPr>
                      <a:rPr lang="en-US" sz="1800" dirty="0"/>
                      <m:t>−</m:t>
                    </m:r>
                    <m:r>
                      <m:rPr>
                        <m:nor/>
                      </m:rPr>
                      <a:rPr lang="en-US" sz="1800" dirty="0"/>
                      <m:t>based</m:t>
                    </m:r>
                    <m:r>
                      <m:rPr>
                        <m:nor/>
                      </m:rPr>
                      <a:rPr lang="en-US" sz="1800" dirty="0"/>
                      <m:t>: </m:t>
                    </m:r>
                    <m:r>
                      <m:rPr>
                        <m:nor/>
                      </m:rPr>
                      <a:rPr lang="en-US" sz="1800" dirty="0"/>
                      <m:t>randomly</m:t>
                    </m:r>
                    <m:r>
                      <m:rPr>
                        <m:nor/>
                      </m:rPr>
                      <a:rPr lang="en-US" sz="1800" dirty="0"/>
                      <m:t> </m:t>
                    </m:r>
                    <m:r>
                      <m:rPr>
                        <m:nor/>
                      </m:rPr>
                      <a:rPr lang="en-US" sz="1800" dirty="0"/>
                      <m:t>sample</m:t>
                    </m:r>
                    <m:r>
                      <m:rPr>
                        <m:nor/>
                      </m:rPr>
                      <a:rPr lang="en-US" sz="1800" dirty="0"/>
                      <m:t> </m:t>
                    </m:r>
                    <m:r>
                      <a:rPr lang="en-US" sz="1800" i="1">
                        <a:latin typeface="Cambria Math" panose="02040503050406030204" pitchFamily="18" charset="0"/>
                      </a:rPr>
                      <m:t>𝑁</m:t>
                    </m:r>
                    <m:r>
                      <a:rPr lang="en-US" sz="1800" i="1">
                        <a:latin typeface="Cambria Math" panose="02040503050406030204" pitchFamily="18" charset="0"/>
                      </a:rPr>
                      <m:t>&lt;</m:t>
                    </m:r>
                    <m:r>
                      <a:rPr lang="en-US" sz="1800" i="1">
                        <a:latin typeface="Cambria Math" panose="02040503050406030204" pitchFamily="18" charset="0"/>
                      </a:rPr>
                      <m:t>𝑀</m:t>
                    </m:r>
                    <m:r>
                      <m:rPr>
                        <m:nor/>
                      </m:rPr>
                      <a:rPr lang="en-US" sz="1800" dirty="0"/>
                      <m:t> </m:t>
                    </m:r>
                    <m:r>
                      <m:rPr>
                        <m:nor/>
                      </m:rPr>
                      <a:rPr lang="en-US" sz="1800" dirty="0"/>
                      <m:t>students</m:t>
                    </m:r>
                    <m:r>
                      <m:rPr>
                        <m:nor/>
                      </m:rPr>
                      <a:rPr lang="en-US" sz="1800" dirty="0"/>
                      <m:t> </m:t>
                    </m:r>
                    <m:r>
                      <m:rPr>
                        <m:nor/>
                      </m:rPr>
                      <a:rPr lang="en-US" sz="1800" dirty="0"/>
                      <m:t>to</m:t>
                    </m:r>
                    <m:r>
                      <m:rPr>
                        <m:nor/>
                      </m:rPr>
                      <a:rPr lang="en-US" sz="1800" dirty="0"/>
                      <m:t> </m:t>
                    </m:r>
                    <m:r>
                      <m:rPr>
                        <m:nor/>
                      </m:rPr>
                      <a:rPr lang="en-US" sz="1800" dirty="0"/>
                      <m:t>build</m:t>
                    </m:r>
                    <m:r>
                      <m:rPr>
                        <m:nor/>
                      </m:rPr>
                      <a:rPr lang="en-US" sz="1800" dirty="0"/>
                      <m:t> </m:t>
                    </m:r>
                    <m:r>
                      <m:rPr>
                        <m:nor/>
                      </m:rPr>
                      <a:rPr lang="en-US" sz="1800" dirty="0"/>
                      <m:t>an</m:t>
                    </m:r>
                    <m:r>
                      <m:rPr>
                        <m:nor/>
                      </m:rPr>
                      <a:rPr lang="en-US" sz="1800" dirty="0"/>
                      <m:t> </m:t>
                    </m:r>
                    <m:r>
                      <m:rPr>
                        <m:nor/>
                      </m:rPr>
                      <a:rPr lang="en-US" sz="1800" dirty="0"/>
                      <m:t>estimated</m:t>
                    </m:r>
                    <m:r>
                      <m:rPr>
                        <m:nor/>
                      </m:rPr>
                      <a:rPr lang="en-US" sz="1800" dirty="0"/>
                      <m:t> </m:t>
                    </m:r>
                    <m:r>
                      <m:rPr>
                        <m:nor/>
                      </m:rPr>
                      <a:rPr lang="en-US" sz="1800" dirty="0"/>
                      <m:t>model</m:t>
                    </m:r>
                    <m:r>
                      <m:rPr>
                        <m:nor/>
                      </m:rPr>
                      <a:rPr lang="en-US" sz="1800" dirty="0"/>
                      <m:t> </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m:t>
                    </m:r>
                  </m:oMath>
                </a14:m>
                <a:r>
                  <a:rPr lang="en-US" sz="1800" dirty="0"/>
                  <a:t>, e.g., </a:t>
                </a:r>
                <a14:m>
                  <m:oMath xmlns:m="http://schemas.openxmlformats.org/officeDocument/2006/math">
                    <m:acc>
                      <m:accPr>
                        <m:chr m:val="̂"/>
                        <m:ctrlPr>
                          <a:rPr lang="en-US" sz="1800" b="0" i="1" smtClean="0">
                            <a:latin typeface="Cambria Math" panose="02040503050406030204" pitchFamily="18" charset="0"/>
                          </a:rPr>
                        </m:ctrlPr>
                      </m:accPr>
                      <m:e>
                        <m:r>
                          <m:rPr>
                            <m:sty m:val="p"/>
                          </m:rPr>
                          <a:rPr lang="en-US" sz="1800">
                            <a:latin typeface="Cambria Math" panose="02040503050406030204" pitchFamily="18" charset="0"/>
                          </a:rPr>
                          <m:t>P</m:t>
                        </m:r>
                      </m:e>
                    </m:acc>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a:rPr lang="en-US" sz="1800" b="0" i="0" smtClean="0">
                        <a:latin typeface="Cambria Math" panose="02040503050406030204" pitchFamily="18" charset="0"/>
                      </a:rPr>
                      <m:t>.6, </m:t>
                    </m:r>
                    <m:acc>
                      <m:accPr>
                        <m:chr m:val="̂"/>
                        <m:ctrlPr>
                          <a:rPr lang="en-US" sz="1800" b="0" i="1" smtClean="0">
                            <a:latin typeface="Cambria Math" panose="02040503050406030204" pitchFamily="18" charset="0"/>
                          </a:rPr>
                        </m:ctrlPr>
                      </m:accPr>
                      <m:e>
                        <m:r>
                          <m:rPr>
                            <m:sty m:val="p"/>
                          </m:rPr>
                          <a:rPr lang="en-US" sz="1800">
                            <a:latin typeface="Cambria Math" panose="02040503050406030204" pitchFamily="18" charset="0"/>
                          </a:rPr>
                          <m:t>P</m:t>
                        </m:r>
                      </m:e>
                    </m:acc>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m:t>
                    </m:r>
                    <m:r>
                      <a:rPr lang="en-US" sz="1800" b="0" i="1" smtClean="0">
                        <a:latin typeface="Cambria Math" panose="02040503050406030204" pitchFamily="18" charset="0"/>
                      </a:rPr>
                      <m:t>4</m:t>
                    </m:r>
                  </m:oMath>
                </a14:m>
                <a:r>
                  <a:rPr lang="en-US" sz="1800" dirty="0"/>
                  <a:t> (different from ground truth distribution of </a:t>
                </a:r>
                <a14:m>
                  <m:oMath xmlns:m="http://schemas.openxmlformats.org/officeDocument/2006/math">
                    <m:r>
                      <a:rPr lang="en-US" sz="1800">
                        <a:latin typeface="Cambria Math" panose="02040503050406030204" pitchFamily="18" charset="0"/>
                      </a:rPr>
                      <m:t>.</m:t>
                    </m:r>
                    <m:r>
                      <a:rPr lang="en-US" sz="1800" b="0" i="0" smtClean="0">
                        <a:latin typeface="Cambria Math" panose="02040503050406030204" pitchFamily="18" charset="0"/>
                      </a:rPr>
                      <m:t>5:.5</m:t>
                    </m:r>
                  </m:oMath>
                </a14:m>
                <a:r>
                  <a:rPr lang="en-US" sz="1800" dirty="0"/>
                  <a:t>). Then use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m:t>
                    </m:r>
                  </m:oMath>
                </a14:m>
                <a:r>
                  <a:rPr lang="en-US" sz="1800" dirty="0"/>
                  <a:t> to compute the expected age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𝐴</m:t>
                        </m:r>
                      </m:e>
                    </m:d>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𝑎</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m:t>
                        </m:r>
                      </m:e>
                    </m:nary>
                    <m:r>
                      <a:rPr lang="en-US" sz="1800" i="1">
                        <a:latin typeface="Cambria Math" panose="02040503050406030204" pitchFamily="18" charset="0"/>
                      </a:rPr>
                      <m:t>.</m:t>
                    </m:r>
                    <m:r>
                      <a:rPr lang="en-US" sz="1800" b="0" i="1" smtClean="0">
                        <a:latin typeface="Cambria Math" panose="02040503050406030204" pitchFamily="18" charset="0"/>
                      </a:rPr>
                      <m:t>6</m:t>
                    </m:r>
                    <m:r>
                      <a:rPr lang="en-US" sz="1800" i="1">
                        <a:latin typeface="Cambria Math" panose="02040503050406030204" pitchFamily="18" charset="0"/>
                      </a:rPr>
                      <m:t>⋅20+.</m:t>
                    </m:r>
                    <m:r>
                      <a:rPr lang="en-US" sz="1800" b="0" i="1" smtClean="0">
                        <a:latin typeface="Cambria Math" panose="02040503050406030204" pitchFamily="18" charset="0"/>
                      </a:rPr>
                      <m:t>4</m:t>
                    </m:r>
                    <m:r>
                      <a:rPr lang="en-US" sz="1800" i="1">
                        <a:latin typeface="Cambria Math" panose="02040503050406030204" pitchFamily="18" charset="0"/>
                      </a:rPr>
                      <m:t>⋅22=2</m:t>
                    </m:r>
                    <m:r>
                      <a:rPr lang="en-US" sz="1800" b="0" i="1" smtClean="0">
                        <a:latin typeface="Cambria Math" panose="02040503050406030204" pitchFamily="18" charset="0"/>
                      </a:rPr>
                      <m:t>0.8</m:t>
                    </m:r>
                  </m:oMath>
                </a14:m>
                <a:endParaRPr lang="en-US" sz="1800" dirty="0"/>
              </a:p>
              <a:p>
                <a:r>
                  <a:rPr lang="en-US" sz="1800" dirty="0"/>
                  <a:t>Model-free: randomly sample </a:t>
                </a:r>
                <a14:m>
                  <m:oMath xmlns:m="http://schemas.openxmlformats.org/officeDocument/2006/math">
                    <m:r>
                      <a:rPr lang="en-US" sz="1800" i="1">
                        <a:latin typeface="Cambria Math" panose="02040503050406030204" pitchFamily="18" charset="0"/>
                      </a:rPr>
                      <m:t>𝑁</m:t>
                    </m:r>
                    <m:r>
                      <a:rPr lang="en-US" sz="1800" i="1">
                        <a:latin typeface="Cambria Math" panose="02040503050406030204" pitchFamily="18" charset="0"/>
                      </a:rPr>
                      <m:t>&lt;</m:t>
                    </m:r>
                    <m:r>
                      <a:rPr lang="en-US" sz="1800" i="1">
                        <a:latin typeface="Cambria Math" panose="02040503050406030204" pitchFamily="18" charset="0"/>
                      </a:rPr>
                      <m:t>𝑀</m:t>
                    </m:r>
                  </m:oMath>
                </a14:m>
                <a:r>
                  <a:rPr lang="en-US" sz="1800" dirty="0"/>
                  <a:t> students, and compute their expected age directly, e.g., we sample 5 students with ages </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20</m:t>
                        </m:r>
                        <m:r>
                          <a:rPr lang="en-US" sz="1800" b="0" i="1" smtClean="0">
                            <a:latin typeface="Cambria Math" panose="02040503050406030204" pitchFamily="18" charset="0"/>
                          </a:rPr>
                          <m:t>, </m:t>
                        </m:r>
                        <m:r>
                          <a:rPr lang="en-US" sz="1800" i="1">
                            <a:latin typeface="Cambria Math" panose="02040503050406030204" pitchFamily="18" charset="0"/>
                          </a:rPr>
                          <m:t>20</m:t>
                        </m:r>
                        <m:r>
                          <a:rPr lang="en-US" sz="1800" b="0" i="1" smtClean="0">
                            <a:latin typeface="Cambria Math" panose="02040503050406030204" pitchFamily="18" charset="0"/>
                          </a:rPr>
                          <m:t>, </m:t>
                        </m:r>
                        <m:r>
                          <a:rPr lang="en-US" sz="1800" i="1">
                            <a:latin typeface="Cambria Math" panose="02040503050406030204" pitchFamily="18" charset="0"/>
                          </a:rPr>
                          <m:t>22</m:t>
                        </m:r>
                        <m:r>
                          <a:rPr lang="en-US" sz="1800" b="0" i="1" smtClean="0">
                            <a:latin typeface="Cambria Math" panose="02040503050406030204" pitchFamily="18" charset="0"/>
                          </a:rPr>
                          <m:t>, </m:t>
                        </m:r>
                        <m:r>
                          <a:rPr lang="en-US" sz="1800" i="1">
                            <a:latin typeface="Cambria Math" panose="02040503050406030204" pitchFamily="18" charset="0"/>
                          </a:rPr>
                          <m:t>22</m:t>
                        </m:r>
                        <m:r>
                          <a:rPr lang="en-US" sz="1800" b="0" i="1" smtClean="0">
                            <a:latin typeface="Cambria Math" panose="02040503050406030204" pitchFamily="18" charset="0"/>
                          </a:rPr>
                          <m:t>, </m:t>
                        </m:r>
                        <m:r>
                          <a:rPr lang="en-US" sz="1800" i="1">
                            <a:latin typeface="Cambria Math" panose="02040503050406030204" pitchFamily="18" charset="0"/>
                          </a:rPr>
                          <m:t>20</m:t>
                        </m:r>
                      </m:e>
                    </m:d>
                  </m:oMath>
                </a14:m>
                <a:r>
                  <a:rPr lang="en-US" sz="1800" dirty="0"/>
                  <a:t>, then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𝐴</m:t>
                        </m:r>
                      </m:e>
                    </m:d>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𝑁</m:t>
                        </m:r>
                      </m:den>
                    </m:f>
                    <m:nary>
                      <m:naryPr>
                        <m:chr m:val="∑"/>
                        <m:supHide m:val="on"/>
                        <m:ctrlPr>
                          <a:rPr lang="en-US" sz="1800" i="1">
                            <a:latin typeface="Cambria Math" panose="02040503050406030204" pitchFamily="18" charset="0"/>
                          </a:rPr>
                        </m:ctrlPr>
                      </m:naryPr>
                      <m:sub>
                        <m:r>
                          <a:rPr lang="en-US" sz="1800" b="0" i="1" smtClean="0">
                            <a:latin typeface="Cambria Math" panose="02040503050406030204" pitchFamily="18" charset="0"/>
                          </a:rPr>
                          <m:t>𝑖</m:t>
                        </m:r>
                      </m:sub>
                      <m:sup/>
                      <m:e>
                        <m:sSub>
                          <m:sSubPr>
                            <m:ctrlPr>
                              <a:rPr lang="en-US" sz="1800" b="0" i="1" dirty="0" smtClean="0">
                                <a:latin typeface="Cambria Math" panose="02040503050406030204" pitchFamily="18" charset="0"/>
                              </a:rPr>
                            </m:ctrlPr>
                          </m:sSubPr>
                          <m:e>
                            <m:r>
                              <a:rPr lang="en-US" sz="1800" i="1" dirty="0">
                                <a:latin typeface="Cambria Math" panose="02040503050406030204" pitchFamily="18" charset="0"/>
                              </a:rPr>
                              <m:t>𝑎</m:t>
                            </m:r>
                          </m:e>
                          <m:sub>
                            <m:r>
                              <a:rPr lang="en-US" sz="1800" b="0" i="1" dirty="0" smtClean="0">
                                <a:latin typeface="Cambria Math" panose="02040503050406030204" pitchFamily="18" charset="0"/>
                              </a:rPr>
                              <m:t>𝑖</m:t>
                            </m:r>
                          </m:sub>
                        </m:sSub>
                        <m:r>
                          <a:rPr lang="en-US" sz="1800" i="1" dirty="0">
                            <a:latin typeface="Cambria Math" panose="02040503050406030204" pitchFamily="18" charset="0"/>
                          </a:rPr>
                          <m:t>=</m:t>
                        </m:r>
                      </m:e>
                    </m:nary>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5</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20+20+22+22+20</m:t>
                        </m:r>
                      </m:e>
                    </m:d>
                    <m:r>
                      <a:rPr lang="en-US" sz="1800" b="0" i="1" smtClean="0">
                        <a:latin typeface="Cambria Math" panose="02040503050406030204" pitchFamily="18" charset="0"/>
                      </a:rPr>
                      <m:t>=20.8</m:t>
                    </m:r>
                  </m:oMath>
                </a14:m>
                <a:r>
                  <a:rPr lang="en-US" sz="1800" dirty="0"/>
                  <a:t>.</a:t>
                </a:r>
              </a:p>
              <a:p>
                <a:r>
                  <a:rPr lang="en-US" sz="1800" dirty="0"/>
                  <a:t>In this case, both approaches give the exact same results. For the RL case, given sufficient samples, both model-based RL and model-free RL should give the same optimal value function or policy. </a:t>
                </a:r>
                <a:endParaRPr lang="en-SE" sz="18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5"/>
                <a:ext cx="8229600" cy="4114796"/>
              </a:xfrm>
              <a:blipFill>
                <a:blip r:embed="rId2"/>
                <a:stretch>
                  <a:fillRect l="-370" t="-1185"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733800" y="6553200"/>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886200" y="5459530"/>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854614" y="6564868"/>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09945" y="5154731"/>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00545" y="5459530"/>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724290" y="5154731"/>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16372" y="6564868"/>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5449139" y="6442408"/>
                <a:ext cx="3211841" cy="369332"/>
              </a:xfrm>
              <a:prstGeom prst="rect">
                <a:avLst/>
              </a:prstGeom>
              <a:noFill/>
            </p:spPr>
            <p:txBody>
              <a:bodyPr wrap="none" rtlCol="0">
                <a:spAutoFit/>
              </a:bodyPr>
              <a:lstStyle/>
              <a:p>
                <a:r>
                  <a:rPr lang="en-US" dirty="0"/>
                  <a:t>Ground truth 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449139" y="6442408"/>
                <a:ext cx="3211841" cy="369332"/>
              </a:xfrm>
              <a:prstGeom prst="rect">
                <a:avLst/>
              </a:prstGeom>
              <a:blipFill>
                <a:blip r:embed="rId3"/>
                <a:stretch>
                  <a:fillRect l="-1708" t="-10000" b="-26667"/>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4506</TotalTime>
  <Words>9583</Words>
  <Application>Microsoft Office PowerPoint</Application>
  <PresentationFormat>On-screen Show (4:3)</PresentationFormat>
  <Paragraphs>1043</Paragraphs>
  <Slides>86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287</cp:revision>
  <dcterms:created xsi:type="dcterms:W3CDTF">2020-05-13T19:01:03Z</dcterms:created>
  <dcterms:modified xsi:type="dcterms:W3CDTF">2021-05-20T06:13:27Z</dcterms:modified>
</cp:coreProperties>
</file>